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921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770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53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652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9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00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232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290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69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50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18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3000">
              <a:schemeClr val="bg1"/>
            </a:gs>
            <a:gs pos="100000">
              <a:schemeClr val="bg2"/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191AD-9071-4C42-883E-4F96FF1CB5B5}" type="datetimeFigureOut">
              <a:rPr lang="id-ID" smtClean="0"/>
              <a:t>20/01/2025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88B1-EB89-4C8B-B152-6A131BD7CD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424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93426"/>
            <a:ext cx="10058400" cy="1975487"/>
          </a:xfrm>
        </p:spPr>
        <p:txBody>
          <a:bodyPr>
            <a:normAutofit fontScale="90000"/>
          </a:bodyPr>
          <a:lstStyle/>
          <a:p>
            <a:r>
              <a:rPr lang="id-ID" sz="7800" dirty="0" smtClean="0"/>
              <a:t>MATEMATIKA TERAPAN II</a:t>
            </a:r>
            <a:endParaRPr lang="id-ID" sz="7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Ir. Nural Fajri, MT</a:t>
            </a:r>
            <a:endParaRPr lang="id-ID" dirty="0"/>
          </a:p>
        </p:txBody>
      </p:sp>
      <p:pic>
        <p:nvPicPr>
          <p:cNvPr id="4" name="Picture 2" descr="Lambang dan Arti - Universitas Syiah Ku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62266"/>
            <a:ext cx="1993528" cy="110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82512" y="39351"/>
            <a:ext cx="75212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7200" spc="-300" dirty="0" smtClean="0">
                <a:latin typeface="Bahnschrift" panose="020B0502040204020203" pitchFamily="34" charset="0"/>
              </a:rPr>
              <a:t>D</a:t>
            </a:r>
            <a:endParaRPr lang="id-ID" sz="7200" spc="-300" dirty="0">
              <a:latin typeface="Bahnschrift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05639" y="374407"/>
            <a:ext cx="11336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dirty="0" smtClean="0">
                <a:latin typeface="Bodoni MT" panose="02070603080606020203" pitchFamily="18" charset="0"/>
              </a:rPr>
              <a:t>TEKNIK</a:t>
            </a:r>
          </a:p>
          <a:p>
            <a:pPr algn="ctr"/>
            <a:r>
              <a:rPr lang="id-ID" dirty="0" smtClean="0">
                <a:latin typeface="Bodoni MT" panose="02070603080606020203" pitchFamily="18" charset="0"/>
              </a:rPr>
              <a:t>MESIN</a:t>
            </a:r>
            <a:endParaRPr lang="id-ID" dirty="0">
              <a:latin typeface="Bodoni MT" panose="020706030806060202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70333" y="91294"/>
            <a:ext cx="63511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7200" spc="-300" dirty="0">
                <a:latin typeface="Bahnschrift" panose="020B0502040204020203" pitchFamily="34" charset="0"/>
              </a:rPr>
              <a:t>3</a:t>
            </a:r>
            <a:endParaRPr lang="id-ID" sz="7200" dirty="0"/>
          </a:p>
        </p:txBody>
      </p:sp>
      <p:sp>
        <p:nvSpPr>
          <p:cNvPr id="8" name="Rectangle 7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00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2526"/>
            <a:ext cx="10515600" cy="5214437"/>
          </a:xfrm>
        </p:spPr>
        <p:txBody>
          <a:bodyPr/>
          <a:lstStyle/>
          <a:p>
            <a:pPr marL="0" indent="0">
              <a:buNone/>
            </a:pPr>
            <a:r>
              <a:rPr lang="id-ID" dirty="0"/>
              <a:t>Kemudian untuk menentukan nilai z, masukan nilai x dan y ke nilai z sementara tadi.</a:t>
            </a:r>
          </a:p>
          <a:p>
            <a:pPr marL="0" indent="0">
              <a:buNone/>
            </a:pPr>
            <a:r>
              <a:rPr lang="id-ID" dirty="0"/>
              <a:t>z = 8 – x – y</a:t>
            </a:r>
          </a:p>
          <a:p>
            <a:pPr marL="0" indent="0">
              <a:buNone/>
            </a:pPr>
            <a:r>
              <a:rPr lang="id-ID" dirty="0"/>
              <a:t>z = 8 – 2 – 3</a:t>
            </a:r>
          </a:p>
          <a:p>
            <a:pPr marL="0" indent="0">
              <a:buNone/>
            </a:pPr>
            <a:r>
              <a:rPr lang="id-ID" dirty="0"/>
              <a:t>z = 3</a:t>
            </a:r>
          </a:p>
          <a:p>
            <a:pPr marL="0" indent="0">
              <a:buNone/>
            </a:pPr>
            <a:r>
              <a:rPr lang="id-ID" dirty="0"/>
              <a:t>Maka nilai x = 2, nilai y = 3, dan nilai z </a:t>
            </a:r>
            <a:r>
              <a:rPr lang="id-ID" dirty="0" smtClean="0"/>
              <a:t>= 3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2078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1319"/>
            <a:ext cx="10515600" cy="5685644"/>
          </a:xfrm>
        </p:spPr>
        <p:txBody>
          <a:bodyPr/>
          <a:lstStyle/>
          <a:p>
            <a:r>
              <a:rPr lang="id-ID" dirty="0" smtClean="0"/>
              <a:t>Soal</a:t>
            </a:r>
          </a:p>
          <a:p>
            <a:pPr marL="0" indent="0">
              <a:buNone/>
            </a:pPr>
            <a:r>
              <a:rPr lang="id-ID" dirty="0" smtClean="0"/>
              <a:t>Andi </a:t>
            </a:r>
            <a:r>
              <a:rPr lang="id-ID" dirty="0"/>
              <a:t>membeli 2 kg jeruk, 2 kg apel, dan 1 kg jambu dengan harga Rp70.000. Kemudian Budi membeli 1 kg jeruk, 2 kg apel, dan 2 kg jambu dengan harga Rp90.000. Kemudian Cindy membeli 2 kg jeruk, 2 kg apel, dan 3 kg jambu dengan harga Rp130.000. Berapakah uang yang harus dibayarkan oleh Dedi jika dia membeli 1 kg jeruk, 2 kg apel, dan 3 kg jambu?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72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Persamaan Linear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dirty="0"/>
              <a:t>Sebelum masuk ke pembahasan lebih jauh. Kita bahas lebih dulu mengenai definisi variabel, koefisien, konstanta, dan suku.</a:t>
            </a:r>
          </a:p>
          <a:p>
            <a:r>
              <a:rPr lang="id-ID" b="1" dirty="0"/>
              <a:t>Koefisien:</a:t>
            </a:r>
            <a:r>
              <a:rPr lang="id-ID" dirty="0"/>
              <a:t> bilangan yang menjabarkan jumlah variabel yang sejenis. Koefisien ini terletak di depan variabel.</a:t>
            </a:r>
          </a:p>
          <a:p>
            <a:r>
              <a:rPr lang="id-ID" b="1" dirty="0"/>
              <a:t>Variabel:</a:t>
            </a:r>
            <a:r>
              <a:rPr lang="id-ID" dirty="0"/>
              <a:t> Pengganti bilangan yang belum diketahui nilainya. Variabel biasanya dilambangkan dengan huruf-huruf seperti a,b,c dan yang lain sebagainya.</a:t>
            </a:r>
          </a:p>
          <a:p>
            <a:r>
              <a:rPr lang="id-ID" b="1" dirty="0"/>
              <a:t>Konstanta:</a:t>
            </a:r>
            <a:r>
              <a:rPr lang="id-ID" dirty="0"/>
              <a:t> Nilai bilangan konstan yang tidak diikuti variabel di belakangnya.</a:t>
            </a:r>
          </a:p>
          <a:p>
            <a:r>
              <a:rPr lang="id-ID" b="1" dirty="0"/>
              <a:t>Suku:</a:t>
            </a:r>
            <a:r>
              <a:rPr lang="id-ID" dirty="0"/>
              <a:t> Bagian dari suatu persamaan yang terdiri dari variabel, koefisien, dan konstanta</a:t>
            </a:r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305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Sifat Persamaan Linear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Penjumlahan dan pengurangan bilangan kedua ruas tak akan mengubah persamaan nilai.</a:t>
            </a:r>
          </a:p>
          <a:p>
            <a:r>
              <a:rPr lang="id-ID" dirty="0"/>
              <a:t>Perkalian dan pembagian bilangan kedua ruas tidak mengubah nilai persamaan</a:t>
            </a:r>
          </a:p>
          <a:p>
            <a:r>
              <a:rPr lang="id-ID" dirty="0"/>
              <a:t>Nilai persamaan tidak berubah jika kedua ruas ditambah atau dikurangi bilangan yang sama.</a:t>
            </a:r>
          </a:p>
          <a:p>
            <a:r>
              <a:rPr lang="id-ID" dirty="0"/>
              <a:t>Suatu persamaan jika dipindah ruas maka penjumlahan berubah jadi pengurangan, perkalian berubah menjadi pembagian, dan sebaliknya.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06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Jenis-jenis Persamaan Linear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Persamaan Linear Satu Variabel</a:t>
            </a:r>
            <a:endParaRPr lang="id-ID" dirty="0"/>
          </a:p>
          <a:p>
            <a:r>
              <a:rPr lang="id-ID" b="1" dirty="0"/>
              <a:t>Persamaan Linear Dua Variabel</a:t>
            </a:r>
            <a:endParaRPr lang="id-ID" dirty="0"/>
          </a:p>
          <a:p>
            <a:r>
              <a:rPr lang="id-ID" b="1" dirty="0"/>
              <a:t>Persamaan Linear Tiga Variabel</a:t>
            </a:r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31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Persamaan Linear Satu Variabel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8779"/>
            <a:ext cx="10515600" cy="5118184"/>
          </a:xfrm>
        </p:spPr>
        <p:txBody>
          <a:bodyPr>
            <a:normAutofit fontScale="70000" lnSpcReduction="20000"/>
          </a:bodyPr>
          <a:lstStyle/>
          <a:p>
            <a:r>
              <a:rPr lang="id-ID" dirty="0"/>
              <a:t>Bentuk umum dari Persamaan Linear Satu Variabel adalah:</a:t>
            </a:r>
          </a:p>
          <a:p>
            <a:pPr marL="0" indent="0">
              <a:buNone/>
            </a:pPr>
            <a:r>
              <a:rPr lang="id-ID" dirty="0" smtClean="0"/>
              <a:t>	ax </a:t>
            </a:r>
            <a:r>
              <a:rPr lang="id-ID" dirty="0"/>
              <a:t>+ b = 0</a:t>
            </a:r>
          </a:p>
          <a:p>
            <a:pPr marL="0" indent="0">
              <a:buNone/>
            </a:pPr>
            <a:r>
              <a:rPr lang="id-ID" dirty="0" smtClean="0"/>
              <a:t>	Keterangan</a:t>
            </a:r>
            <a:r>
              <a:rPr lang="id-ID" dirty="0"/>
              <a:t>:</a:t>
            </a:r>
          </a:p>
          <a:p>
            <a:pPr marL="0" indent="0">
              <a:buNone/>
            </a:pPr>
            <a:r>
              <a:rPr lang="id-ID" dirty="0" smtClean="0"/>
              <a:t>	a </a:t>
            </a:r>
            <a:r>
              <a:rPr lang="id-ID" dirty="0"/>
              <a:t>= koefisien</a:t>
            </a:r>
          </a:p>
          <a:p>
            <a:pPr marL="0" indent="0">
              <a:buNone/>
            </a:pPr>
            <a:r>
              <a:rPr lang="id-ID" dirty="0" smtClean="0"/>
              <a:t>	b </a:t>
            </a:r>
            <a:r>
              <a:rPr lang="id-ID" dirty="0"/>
              <a:t>= konstanta</a:t>
            </a:r>
          </a:p>
          <a:p>
            <a:pPr marL="0" indent="0">
              <a:buNone/>
            </a:pPr>
            <a:r>
              <a:rPr lang="id-ID" dirty="0" smtClean="0"/>
              <a:t>	x </a:t>
            </a:r>
            <a:r>
              <a:rPr lang="id-ID" dirty="0"/>
              <a:t>= variabel</a:t>
            </a:r>
          </a:p>
          <a:p>
            <a:pPr marL="0" indent="0">
              <a:buNone/>
            </a:pPr>
            <a:r>
              <a:rPr lang="id-ID" dirty="0" smtClean="0"/>
              <a:t>	a </a:t>
            </a:r>
            <a:r>
              <a:rPr lang="id-ID" dirty="0"/>
              <a:t>dan b adalah bilangan riil</a:t>
            </a:r>
          </a:p>
          <a:p>
            <a:pPr marL="0" indent="0">
              <a:buNone/>
            </a:pPr>
            <a:r>
              <a:rPr lang="id-ID" dirty="0" smtClean="0"/>
              <a:t>	a </a:t>
            </a:r>
            <a:r>
              <a:rPr lang="id-ID" dirty="0"/>
              <a:t>dan b bukan nol</a:t>
            </a:r>
          </a:p>
          <a:p>
            <a:r>
              <a:rPr lang="id-ID" dirty="0"/>
              <a:t>Namun, yang perlu digaris bawahi adalah variabel tidak selalu menggunakan lambang x, bisa jadi menggunakan y atau yang lainnya.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Contoh </a:t>
            </a:r>
            <a:r>
              <a:rPr lang="id-ID" dirty="0"/>
              <a:t>sederhana:</a:t>
            </a:r>
          </a:p>
          <a:p>
            <a:pPr marL="0" indent="0">
              <a:buNone/>
            </a:pPr>
            <a:r>
              <a:rPr lang="id-ID" dirty="0" smtClean="0"/>
              <a:t>	10x </a:t>
            </a:r>
            <a:r>
              <a:rPr lang="id-ID" dirty="0"/>
              <a:t>+ 2 = 22</a:t>
            </a:r>
          </a:p>
          <a:p>
            <a:pPr marL="0" indent="0">
              <a:buNone/>
            </a:pPr>
            <a:r>
              <a:rPr lang="id-ID" dirty="0" smtClean="0"/>
              <a:t>	x </a:t>
            </a:r>
            <a:r>
              <a:rPr lang="id-ID" dirty="0"/>
              <a:t>= 22-2/10</a:t>
            </a:r>
          </a:p>
          <a:p>
            <a:pPr marL="0" indent="0">
              <a:buNone/>
            </a:pPr>
            <a:r>
              <a:rPr lang="id-ID" dirty="0" smtClean="0"/>
              <a:t>	x </a:t>
            </a:r>
            <a:r>
              <a:rPr lang="id-ID" dirty="0"/>
              <a:t>= 2</a:t>
            </a:r>
          </a:p>
          <a:p>
            <a:pPr marL="0" indent="0">
              <a:buNone/>
            </a:pPr>
            <a:r>
              <a:rPr lang="id-ID" dirty="0" smtClean="0"/>
              <a:t>	Maka </a:t>
            </a:r>
            <a:r>
              <a:rPr lang="id-ID" dirty="0"/>
              <a:t>nilai dari huruf x adalah</a:t>
            </a:r>
            <a:r>
              <a:rPr lang="id-ID" b="1" dirty="0"/>
              <a:t> 2.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002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18" y="0"/>
            <a:ext cx="10515600" cy="1325563"/>
          </a:xfrm>
        </p:spPr>
        <p:txBody>
          <a:bodyPr>
            <a:normAutofit/>
          </a:bodyPr>
          <a:lstStyle/>
          <a:p>
            <a:r>
              <a:rPr lang="id-ID" b="1" dirty="0"/>
              <a:t>Persamaan Linear Dua Variabel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221" y="662781"/>
            <a:ext cx="11709779" cy="5021931"/>
          </a:xfrm>
        </p:spPr>
        <p:txBody>
          <a:bodyPr>
            <a:noAutofit/>
          </a:bodyPr>
          <a:lstStyle/>
          <a:p>
            <a:r>
              <a:rPr lang="id-ID" sz="1800" dirty="0"/>
              <a:t>Bentuk umum dari Persamaan Linear Dua Variabel adalah:</a:t>
            </a:r>
          </a:p>
          <a:p>
            <a:pPr marL="0" indent="0">
              <a:buNone/>
            </a:pPr>
            <a:r>
              <a:rPr lang="id-ID" sz="1800" dirty="0" smtClean="0"/>
              <a:t> 	ax</a:t>
            </a:r>
            <a:r>
              <a:rPr lang="id-ID" sz="1800" dirty="0"/>
              <a:t> + by = </a:t>
            </a:r>
            <a:r>
              <a:rPr lang="id-ID" sz="1800" dirty="0" smtClean="0"/>
              <a:t>c</a:t>
            </a:r>
          </a:p>
          <a:p>
            <a:pPr marL="0" indent="0">
              <a:buNone/>
            </a:pPr>
            <a:r>
              <a:rPr lang="id-ID" sz="1800" dirty="0" smtClean="0"/>
              <a:t>Persamaan </a:t>
            </a:r>
            <a:r>
              <a:rPr lang="id-ID" sz="1800" dirty="0"/>
              <a:t>Linear Dua Variabel bisa diselesaikan dengan dua metode, yaitu metode substitusi dan metode </a:t>
            </a:r>
            <a:r>
              <a:rPr lang="id-ID" sz="1800" dirty="0" smtClean="0"/>
              <a:t>eliminasi. Metode </a:t>
            </a:r>
            <a:r>
              <a:rPr lang="id-ID" sz="1800" dirty="0"/>
              <a:t>Substitusi digunakan dengan cara mengubah satu variabel dengan variabel persamaan lain. Sedangkan </a:t>
            </a:r>
            <a:r>
              <a:rPr lang="id-ID" sz="1800" dirty="0" smtClean="0"/>
              <a:t>Metode Eliminasi</a:t>
            </a:r>
            <a:r>
              <a:rPr lang="id-ID" sz="1800" dirty="0"/>
              <a:t> dengan cara menghapus salah satu variabel dalam persamaan.</a:t>
            </a:r>
          </a:p>
          <a:p>
            <a:r>
              <a:rPr lang="id-ID" sz="1800" dirty="0"/>
              <a:t>Contoh sederhana:</a:t>
            </a:r>
          </a:p>
          <a:p>
            <a:pPr marL="0" indent="0">
              <a:buNone/>
            </a:pPr>
            <a:r>
              <a:rPr lang="id-ID" sz="1800" dirty="0" smtClean="0"/>
              <a:t> 	2x+4y </a:t>
            </a:r>
            <a:r>
              <a:rPr lang="id-ID" sz="1800" dirty="0"/>
              <a:t>= 12</a:t>
            </a:r>
          </a:p>
          <a:p>
            <a:pPr marL="0" indent="0">
              <a:buNone/>
            </a:pPr>
            <a:r>
              <a:rPr lang="id-ID" sz="1800" dirty="0" smtClean="0"/>
              <a:t>	2x+2y </a:t>
            </a:r>
            <a:r>
              <a:rPr lang="id-ID" sz="1800" dirty="0"/>
              <a:t>= 8</a:t>
            </a:r>
          </a:p>
          <a:p>
            <a:pPr marL="0" indent="0">
              <a:buNone/>
            </a:pPr>
            <a:r>
              <a:rPr lang="id-ID" sz="1800" dirty="0" smtClean="0"/>
              <a:t>	Berapa </a:t>
            </a:r>
            <a:r>
              <a:rPr lang="id-ID" sz="1800" dirty="0"/>
              <a:t>nilai x dan y?</a:t>
            </a:r>
          </a:p>
          <a:p>
            <a:pPr marL="0" indent="0">
              <a:buNone/>
            </a:pPr>
            <a:r>
              <a:rPr lang="id-ID" sz="1800" dirty="0" smtClean="0"/>
              <a:t>	Penyelesaian</a:t>
            </a:r>
            <a:r>
              <a:rPr lang="id-ID" sz="1800" dirty="0"/>
              <a:t>:</a:t>
            </a:r>
          </a:p>
          <a:p>
            <a:pPr marL="0" indent="0">
              <a:buNone/>
            </a:pPr>
            <a:r>
              <a:rPr lang="id-ID" sz="1800" dirty="0"/>
              <a:t>Persamaan tersebut bisa diselesaikan dengan metode substitusi. Yaitu dengan cara pertama memilih salah satu persamaan.</a:t>
            </a:r>
          </a:p>
          <a:p>
            <a:pPr marL="0" indent="0">
              <a:buNone/>
            </a:pPr>
            <a:r>
              <a:rPr lang="id-ID" sz="1800" dirty="0"/>
              <a:t>2x+4y = 12</a:t>
            </a:r>
          </a:p>
          <a:p>
            <a:pPr marL="0" indent="0">
              <a:buNone/>
            </a:pPr>
            <a:r>
              <a:rPr lang="id-ID" sz="1800" dirty="0"/>
              <a:t>Kemudian kita pindahkan satu variabel ke ruas lainnya.</a:t>
            </a:r>
          </a:p>
          <a:p>
            <a:pPr marL="0" indent="0">
              <a:buNone/>
            </a:pPr>
            <a:r>
              <a:rPr lang="id-ID" sz="1800" dirty="0"/>
              <a:t>2x=12-4y</a:t>
            </a:r>
          </a:p>
          <a:p>
            <a:pPr marL="0" indent="0">
              <a:buNone/>
            </a:pPr>
            <a:r>
              <a:rPr lang="id-ID" sz="1800" dirty="0"/>
              <a:t>Untuk menghilangkan variabel x maka dibagi dengan nilai koefisien x.</a:t>
            </a:r>
          </a:p>
          <a:p>
            <a:pPr marL="0" indent="0">
              <a:buNone/>
            </a:pPr>
            <a:r>
              <a:rPr lang="id-ID" sz="1800" dirty="0"/>
              <a:t>2x/2 = 12-4y/2</a:t>
            </a:r>
          </a:p>
          <a:p>
            <a:pPr marL="0" indent="0">
              <a:buNone/>
            </a:pPr>
            <a:r>
              <a:rPr lang="id-ID" sz="1800" dirty="0"/>
              <a:t>x = 6 – 2y</a:t>
            </a:r>
          </a:p>
          <a:p>
            <a:endParaRPr lang="id-ID" sz="1800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56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0060" y="559558"/>
            <a:ext cx="10193740" cy="56174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dirty="0" smtClean="0"/>
              <a:t>Jadi nilai x untuk sementara adalah 6-2y. Kemudian untuk mencari nilai y masukan ke dalam persamaan kedua.</a:t>
            </a:r>
          </a:p>
          <a:p>
            <a:pPr marL="0" indent="0">
              <a:buNone/>
            </a:pPr>
            <a:r>
              <a:rPr lang="id-ID" dirty="0" smtClean="0"/>
              <a:t>2x+2y = 8</a:t>
            </a:r>
          </a:p>
          <a:p>
            <a:pPr marL="0" indent="0">
              <a:buNone/>
            </a:pPr>
            <a:r>
              <a:rPr lang="id-ID" dirty="0" smtClean="0"/>
              <a:t>2(6-2y) + 2y = 8</a:t>
            </a:r>
          </a:p>
          <a:p>
            <a:pPr marL="0" indent="0">
              <a:buNone/>
            </a:pPr>
            <a:r>
              <a:rPr lang="id-ID" dirty="0" smtClean="0"/>
              <a:t>12-4y+2y = 8</a:t>
            </a:r>
          </a:p>
          <a:p>
            <a:pPr marL="0" indent="0">
              <a:buNone/>
            </a:pPr>
            <a:r>
              <a:rPr lang="id-ID" dirty="0" smtClean="0"/>
              <a:t>-2y = 8-12</a:t>
            </a:r>
          </a:p>
          <a:p>
            <a:pPr marL="0" indent="0">
              <a:buNone/>
            </a:pPr>
            <a:r>
              <a:rPr lang="id-ID" dirty="0" smtClean="0"/>
              <a:t>-2y = -4</a:t>
            </a:r>
          </a:p>
          <a:p>
            <a:pPr marL="0" indent="0">
              <a:buNone/>
            </a:pPr>
            <a:r>
              <a:rPr lang="id-ID" dirty="0" smtClean="0"/>
              <a:t>Untuk menghilangkan variabel ya maka dibagi dengan nilai koefisien y.</a:t>
            </a:r>
          </a:p>
          <a:p>
            <a:pPr marL="0" indent="0">
              <a:buNone/>
            </a:pPr>
            <a:r>
              <a:rPr lang="id-ID" dirty="0" smtClean="0"/>
              <a:t>-2y/-2 = -4/-2</a:t>
            </a:r>
          </a:p>
          <a:p>
            <a:pPr marL="0" indent="0">
              <a:buNone/>
            </a:pPr>
            <a:r>
              <a:rPr lang="id-ID" dirty="0" smtClean="0"/>
              <a:t>y = 2</a:t>
            </a:r>
          </a:p>
          <a:p>
            <a:pPr marL="0" indent="0">
              <a:buNone/>
            </a:pPr>
            <a:r>
              <a:rPr lang="id-ID" dirty="0" smtClean="0"/>
              <a:t>Setelah nilai y ditemukan kemudian masukan ke nilai x sementara tadi.</a:t>
            </a:r>
          </a:p>
          <a:p>
            <a:pPr marL="0" indent="0">
              <a:buNone/>
            </a:pPr>
            <a:r>
              <a:rPr lang="id-ID" dirty="0" smtClean="0"/>
              <a:t>x =.6-2y</a:t>
            </a:r>
          </a:p>
          <a:p>
            <a:pPr marL="0" indent="0">
              <a:buNone/>
            </a:pPr>
            <a:r>
              <a:rPr lang="id-ID" dirty="0" smtClean="0"/>
              <a:t>x = 6-2(2)</a:t>
            </a:r>
          </a:p>
          <a:p>
            <a:pPr marL="0" indent="0">
              <a:buNone/>
            </a:pPr>
            <a:r>
              <a:rPr lang="id-ID" dirty="0" smtClean="0"/>
              <a:t>x = 2.</a:t>
            </a:r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78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Persamaan Linear Tiga Variabel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5663"/>
            <a:ext cx="10515600" cy="4781300"/>
          </a:xfrm>
        </p:spPr>
        <p:txBody>
          <a:bodyPr/>
          <a:lstStyle/>
          <a:p>
            <a:r>
              <a:rPr lang="id-ID" dirty="0"/>
              <a:t>Bentuk umum persamaan linear tiga variabel adalah:</a:t>
            </a:r>
          </a:p>
          <a:p>
            <a:pPr marL="0" indent="0">
              <a:buNone/>
            </a:pPr>
            <a:r>
              <a:rPr lang="id-ID" dirty="0" smtClean="0"/>
              <a:t> 	ax </a:t>
            </a:r>
            <a:r>
              <a:rPr lang="id-ID" dirty="0"/>
              <a:t>+ by + cz = </a:t>
            </a:r>
            <a:r>
              <a:rPr lang="id-ID" dirty="0" smtClean="0"/>
              <a:t>d</a:t>
            </a:r>
          </a:p>
          <a:p>
            <a:r>
              <a:rPr lang="es-ES" dirty="0" err="1"/>
              <a:t>Contoh</a:t>
            </a:r>
            <a:r>
              <a:rPr lang="es-ES" dirty="0"/>
              <a:t> </a:t>
            </a:r>
            <a:r>
              <a:rPr lang="es-ES" dirty="0" err="1"/>
              <a:t>sederhana</a:t>
            </a:r>
            <a:r>
              <a:rPr lang="es-ES" dirty="0"/>
              <a:t>:</a:t>
            </a:r>
          </a:p>
          <a:p>
            <a:pPr marL="0" indent="0">
              <a:buNone/>
            </a:pPr>
            <a:r>
              <a:rPr lang="es-ES" dirty="0"/>
              <a:t>x + y + z = 8</a:t>
            </a:r>
          </a:p>
          <a:p>
            <a:pPr marL="0" indent="0">
              <a:buNone/>
            </a:pPr>
            <a:r>
              <a:rPr lang="es-ES" dirty="0"/>
              <a:t>x + 2y + 2z = 14</a:t>
            </a:r>
          </a:p>
          <a:p>
            <a:pPr marL="0" indent="0">
              <a:buNone/>
            </a:pPr>
            <a:r>
              <a:rPr lang="es-ES" dirty="0"/>
              <a:t>2x + y + 2z = 13</a:t>
            </a:r>
          </a:p>
          <a:p>
            <a:pPr marL="0" indent="0">
              <a:buNone/>
            </a:pPr>
            <a:r>
              <a:rPr lang="sv-SE" dirty="0"/>
              <a:t>Karena nilai koefisien dari x tidak ada, maka kita hanya perlu memindah dua variabel ke kanan.</a:t>
            </a:r>
          </a:p>
          <a:p>
            <a:pPr marL="0" indent="0">
              <a:buNone/>
            </a:pPr>
            <a:r>
              <a:rPr lang="sv-SE" dirty="0"/>
              <a:t>z = 8 – x – y</a:t>
            </a:r>
          </a:p>
          <a:p>
            <a:pPr marL="0" indent="0">
              <a:buNone/>
            </a:pPr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5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859" y="450375"/>
            <a:ext cx="10515600" cy="61005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/>
              <a:t>Kemudian masukan persamaan salah satu persamaan.</a:t>
            </a:r>
          </a:p>
          <a:p>
            <a:pPr marL="0" indent="0">
              <a:buNone/>
            </a:pPr>
            <a:r>
              <a:rPr lang="id-ID" dirty="0"/>
              <a:t>x + 2y + 2 (8 – x – y) = 14</a:t>
            </a:r>
          </a:p>
          <a:p>
            <a:pPr marL="0" indent="0">
              <a:buNone/>
            </a:pPr>
            <a:r>
              <a:rPr lang="id-ID" dirty="0"/>
              <a:t>x + 2y +16 – 2x – 2y = 14</a:t>
            </a:r>
          </a:p>
          <a:p>
            <a:pPr marL="0" indent="0">
              <a:buNone/>
            </a:pPr>
            <a:r>
              <a:rPr lang="id-ID" dirty="0"/>
              <a:t>-x + 16 = 14</a:t>
            </a:r>
          </a:p>
          <a:p>
            <a:pPr marL="0" indent="0">
              <a:buNone/>
            </a:pPr>
            <a:r>
              <a:rPr lang="id-ID" dirty="0"/>
              <a:t>-x = 14-16</a:t>
            </a:r>
          </a:p>
          <a:p>
            <a:pPr marL="0" indent="0">
              <a:buNone/>
            </a:pPr>
            <a:r>
              <a:rPr lang="id-ID" dirty="0"/>
              <a:t>-x = -2</a:t>
            </a:r>
          </a:p>
          <a:p>
            <a:pPr marL="0" indent="0">
              <a:buNone/>
            </a:pPr>
            <a:r>
              <a:rPr lang="id-ID" dirty="0"/>
              <a:t>x = 2</a:t>
            </a:r>
          </a:p>
          <a:p>
            <a:pPr marL="0" indent="0">
              <a:buNone/>
            </a:pPr>
            <a:r>
              <a:rPr lang="id-ID" dirty="0"/>
              <a:t>Setelah nilai x ditemukan nilai 2 masukan ke persamaan lainnya untuk menentukan y.</a:t>
            </a:r>
          </a:p>
          <a:p>
            <a:pPr marL="0" indent="0">
              <a:buNone/>
            </a:pPr>
            <a:r>
              <a:rPr lang="id-ID" dirty="0"/>
              <a:t>2x + y + 2z = 13</a:t>
            </a:r>
          </a:p>
          <a:p>
            <a:pPr marL="0" indent="0">
              <a:buNone/>
            </a:pPr>
            <a:r>
              <a:rPr lang="id-ID" dirty="0"/>
              <a:t>2(2) + y + 2(8 – 2 – y) =. 13</a:t>
            </a:r>
          </a:p>
          <a:p>
            <a:pPr marL="0" indent="0">
              <a:buNone/>
            </a:pPr>
            <a:r>
              <a:rPr lang="id-ID" dirty="0"/>
              <a:t>4 + y + 16 – 4 – 2y = 13</a:t>
            </a:r>
          </a:p>
          <a:p>
            <a:pPr marL="0" indent="0">
              <a:buNone/>
            </a:pPr>
            <a:r>
              <a:rPr lang="id-ID" dirty="0"/>
              <a:t>20 – 4 – y = 13</a:t>
            </a:r>
          </a:p>
          <a:p>
            <a:pPr marL="0" indent="0">
              <a:buNone/>
            </a:pPr>
            <a:r>
              <a:rPr lang="id-ID" dirty="0"/>
              <a:t>16 – y = 13</a:t>
            </a:r>
          </a:p>
          <a:p>
            <a:pPr marL="0" indent="0">
              <a:buNone/>
            </a:pPr>
            <a:r>
              <a:rPr lang="id-ID" dirty="0"/>
              <a:t>-y = 13-16</a:t>
            </a:r>
          </a:p>
          <a:p>
            <a:pPr marL="0" indent="0">
              <a:buNone/>
            </a:pPr>
            <a:r>
              <a:rPr lang="id-ID" dirty="0"/>
              <a:t>-y = -3</a:t>
            </a:r>
          </a:p>
          <a:p>
            <a:pPr marL="0" indent="0">
              <a:buNone/>
            </a:pPr>
            <a:r>
              <a:rPr lang="id-ID" dirty="0"/>
              <a:t>y = 3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116114" y="101600"/>
            <a:ext cx="11974286" cy="6647542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82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487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Bahnschrift</vt:lpstr>
      <vt:lpstr>Bodoni MT</vt:lpstr>
      <vt:lpstr>Calibri</vt:lpstr>
      <vt:lpstr>Calibri Light</vt:lpstr>
      <vt:lpstr>Office Theme</vt:lpstr>
      <vt:lpstr>MATEMATIKA TERAPAN II</vt:lpstr>
      <vt:lpstr>Persamaan Linear</vt:lpstr>
      <vt:lpstr>Sifat Persamaan Linear </vt:lpstr>
      <vt:lpstr>Jenis-jenis Persamaan Linear </vt:lpstr>
      <vt:lpstr>Persamaan Linear Satu Variabel </vt:lpstr>
      <vt:lpstr>Persamaan Linear Dua Variabel </vt:lpstr>
      <vt:lpstr>PowerPoint Presentation</vt:lpstr>
      <vt:lpstr>Persamaan Linear Tiga Variabel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TERAPAN II</dc:title>
  <dc:creator>Windows 10 Pro</dc:creator>
  <cp:lastModifiedBy>Windows 10 Pro</cp:lastModifiedBy>
  <cp:revision>6</cp:revision>
  <dcterms:created xsi:type="dcterms:W3CDTF">2025-01-20T02:55:01Z</dcterms:created>
  <dcterms:modified xsi:type="dcterms:W3CDTF">2025-01-20T03:26:50Z</dcterms:modified>
</cp:coreProperties>
</file>